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9.bin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officedocument.oleObject" PartName="/ppt/embeddings/oleObject8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12192000"/>
  <p:notesSz cx="6858000" cy="9144000"/>
  <p:embeddedFontLst>
    <p:embeddedFont>
      <p:font typeface="Libre Franklin"/>
      <p:regular r:id="rId37"/>
      <p:bold r:id="rId38"/>
      <p:italic r:id="rId39"/>
      <p:boldItalic r:id="rId40"/>
    </p:embeddedFont>
    <p:embeddedFont>
      <p:font typeface="Oswald"/>
      <p:regular r:id="rId41"/>
      <p:bold r:id="rId42"/>
    </p:embeddedFont>
    <p:embeddedFont>
      <p:font typeface="Alegreya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7" roundtripDataSignature="AMtx7mgvXBo5ZFaOkm2TPbpjIQBqgHRF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-boldItalic.fntdata"/><Relationship Id="rId20" Type="http://schemas.openxmlformats.org/officeDocument/2006/relationships/slide" Target="slides/slide16.xml"/><Relationship Id="rId42" Type="http://schemas.openxmlformats.org/officeDocument/2006/relationships/font" Target="fonts/Oswald-bold.fntdata"/><Relationship Id="rId41" Type="http://schemas.openxmlformats.org/officeDocument/2006/relationships/font" Target="fonts/Oswald-regular.fntdata"/><Relationship Id="rId22" Type="http://schemas.openxmlformats.org/officeDocument/2006/relationships/slide" Target="slides/slide18.xml"/><Relationship Id="rId44" Type="http://schemas.openxmlformats.org/officeDocument/2006/relationships/font" Target="fonts/Alegreya-bold.fntdata"/><Relationship Id="rId21" Type="http://schemas.openxmlformats.org/officeDocument/2006/relationships/slide" Target="slides/slide17.xml"/><Relationship Id="rId43" Type="http://schemas.openxmlformats.org/officeDocument/2006/relationships/font" Target="fonts/Alegreya-regular.fntdata"/><Relationship Id="rId24" Type="http://schemas.openxmlformats.org/officeDocument/2006/relationships/slide" Target="slides/slide20.xml"/><Relationship Id="rId46" Type="http://schemas.openxmlformats.org/officeDocument/2006/relationships/font" Target="fonts/Alegreya-boldItalic.fntdata"/><Relationship Id="rId23" Type="http://schemas.openxmlformats.org/officeDocument/2006/relationships/slide" Target="slides/slide19.xml"/><Relationship Id="rId45" Type="http://schemas.openxmlformats.org/officeDocument/2006/relationships/font" Target="fonts/Alegrey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LibreFranklin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LibreFranklin-italic.fntdata"/><Relationship Id="rId16" Type="http://schemas.openxmlformats.org/officeDocument/2006/relationships/slide" Target="slides/slide12.xml"/><Relationship Id="rId38" Type="http://schemas.openxmlformats.org/officeDocument/2006/relationships/font" Target="fonts/LibreFranklin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0b627327a_1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10b627327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So, WHAT IS AVID?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AVID is a schoolwide college-readiness system that works to influence the instruction, systems, leadership, and culture of the entire campus.</a:t>
            </a:r>
            <a:endParaRPr sz="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AVID addresses college readiness for ALL students, particularly those who would be first-generation college-goers.</a:t>
            </a:r>
            <a:endParaRPr/>
          </a:p>
        </p:txBody>
      </p:sp>
      <p:sp>
        <p:nvSpPr>
          <p:cNvPr id="179" name="Google Shape;179;g110b627327a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0b627327a_1_126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10b627327a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/>
          </a:p>
        </p:txBody>
      </p:sp>
      <p:sp>
        <p:nvSpPr>
          <p:cNvPr id="189" name="Google Shape;189;g110b627327a_1_1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f61df792d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f61df792d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0f61df792d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f61df792d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f61df792d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0f61df792d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f61df792d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f61df792d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0f61df792d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1" name="Google Shape;28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7" name="Google Shape;28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6" name="Google Shape;29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0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0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idx="1" type="body"/>
          </p:nvPr>
        </p:nvSpPr>
        <p:spPr>
          <a:xfrm>
            <a:off x="609600" y="2020824"/>
            <a:ext cx="109728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3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5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35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6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3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2AA00"/>
            </a:gs>
            <a:gs pos="23000">
              <a:srgbClr val="E2AA00"/>
            </a:gs>
            <a:gs pos="69000">
              <a:srgbClr val="BF9000"/>
            </a:gs>
            <a:gs pos="97000">
              <a:srgbClr val="B28600"/>
            </a:gs>
            <a:gs pos="100000">
              <a:srgbClr val="B286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7.bin"/><Relationship Id="rId10" Type="http://schemas.openxmlformats.org/officeDocument/2006/relationships/oleObject" Target="../embeddings/oleObject7.bin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png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6.bin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kwelch@conejousd.org" TargetMode="External"/><Relationship Id="rId4" Type="http://schemas.openxmlformats.org/officeDocument/2006/relationships/hyperlink" Target="mailto:ecortes@conejousd.org" TargetMode="External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ev.nphs.org/academic-waiver/" TargetMode="External"/><Relationship Id="rId4" Type="http://schemas.openxmlformats.org/officeDocument/2006/relationships/hyperlink" Target="http://dev.nphs.org/academic-waiver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8.bin"/><Relationship Id="rId6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ev.nphs.org/counseling/contact-counseling/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hyperlink" Target="http://dev.nphs.org/academics/thepantherccc/dual-enrollment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onejocte.org/nphs/" TargetMode="External"/><Relationship Id="rId4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25.png"/><Relationship Id="rId7" Type="http://schemas.openxmlformats.org/officeDocument/2006/relationships/hyperlink" Target="http://dev.nphs.org/wp-content/uploads/2020/02/Online-Guidelines-2020.pdf" TargetMode="External"/><Relationship Id="rId8" Type="http://schemas.openxmlformats.org/officeDocument/2006/relationships/hyperlink" Target="http://dev.nphs.org/wp-content/uploads/2020/02/Online-Guidelines-2020.pdf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conejousd.org/Departments/Business-Services/Technology-Services/Remote-Learning-Technology-Support" TargetMode="External"/><Relationship Id="rId4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ev.nphs.org/counseling/naviance/" TargetMode="External"/><Relationship Id="rId4" Type="http://schemas.openxmlformats.org/officeDocument/2006/relationships/image" Target="../media/image28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nphsdata.org/" TargetMode="External"/><Relationship Id="rId10" Type="http://schemas.openxmlformats.org/officeDocument/2006/relationships/hyperlink" Target="https://dev.nphs.org/academics/international-baccalaureate/" TargetMode="External"/><Relationship Id="rId13" Type="http://schemas.openxmlformats.org/officeDocument/2006/relationships/hyperlink" Target="http://dev.nphs.org/wp-content/uploads/2019/03/Power-Point-Presentation-short-version.pdf" TargetMode="External"/><Relationship Id="rId12" Type="http://schemas.openxmlformats.org/officeDocument/2006/relationships/hyperlink" Target="http://dev.nphs.org/pathways-majors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nphsathletics.org/" TargetMode="External"/><Relationship Id="rId4" Type="http://schemas.openxmlformats.org/officeDocument/2006/relationships/hyperlink" Target="http://dev.nphs.org/activities/clubs/" TargetMode="External"/><Relationship Id="rId9" Type="http://schemas.openxmlformats.org/officeDocument/2006/relationships/hyperlink" Target="https://ap.collegeboard.org/" TargetMode="External"/><Relationship Id="rId5" Type="http://schemas.openxmlformats.org/officeDocument/2006/relationships/hyperlink" Target="https://sites.google.com/site/nphsstrings/" TargetMode="External"/><Relationship Id="rId6" Type="http://schemas.openxmlformats.org/officeDocument/2006/relationships/hyperlink" Target="http://nphsband.org/" TargetMode="External"/><Relationship Id="rId7" Type="http://schemas.openxmlformats.org/officeDocument/2006/relationships/hyperlink" Target="https://www.nphschoir.org/" TargetMode="External"/><Relationship Id="rId8" Type="http://schemas.openxmlformats.org/officeDocument/2006/relationships/hyperlink" Target="http://nphstheatre.org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dev.nphs.org/wp-content/uploads/2020/03/Frequently-Asked-Course-Registration-Questions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ev.nphs.org/academics/college-career-center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dev.nphs.org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1.vml"/><Relationship Id="rId4" Type="http://schemas.openxmlformats.org/officeDocument/2006/relationships/hyperlink" Target="http://nphs.org/counseling/documents/csu-uc-a-gcomparisonmatrix.pdf" TargetMode="External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"/>
            <a:ext cx="12192000" cy="685064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>
            <p:ph type="ctrTitle"/>
          </p:nvPr>
        </p:nvSpPr>
        <p:spPr>
          <a:xfrm>
            <a:off x="313572" y="238421"/>
            <a:ext cx="11564855" cy="86894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Incoming Panther Presentation</a:t>
            </a:r>
            <a:endParaRPr sz="4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10"/>
          <p:cNvGraphicFramePr/>
          <p:nvPr/>
        </p:nvGraphicFramePr>
        <p:xfrm>
          <a:off x="1486429" y="-1"/>
          <a:ext cx="8893704" cy="6858001"/>
        </p:xfrm>
        <a:graphic>
          <a:graphicData uri="http://schemas.openxmlformats.org/presentationml/2006/ole">
            <mc:AlternateContent>
              <mc:Choice Requires="v">
                <p:oleObj r:id="rId4" imgH="6858001" imgW="8893704" progId="AcroExch.Document.DC" spid="_x0000_s1">
                  <p:embed/>
                </p:oleObj>
              </mc:Choice>
              <mc:Fallback>
                <p:oleObj r:id="rId5" imgH="6858001" imgW="8893704" progId="AcroExch.Document.DC">
                  <p:embed/>
                  <p:pic>
                    <p:nvPicPr>
                      <p:cNvPr id="160" name="Google Shape;160;p1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486429" y="-1"/>
                        <a:ext cx="8893704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4971064" y="168442"/>
            <a:ext cx="4328331" cy="539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Course Selection Contract:</a:t>
            </a:r>
            <a:endParaRPr/>
          </a:p>
        </p:txBody>
      </p:sp>
      <p:graphicFrame>
        <p:nvGraphicFramePr>
          <p:cNvPr id="167" name="Google Shape;167;p11"/>
          <p:cNvGraphicFramePr/>
          <p:nvPr/>
        </p:nvGraphicFramePr>
        <p:xfrm>
          <a:off x="0" y="0"/>
          <a:ext cx="4058353" cy="5252619"/>
        </p:xfrm>
        <a:graphic>
          <a:graphicData uri="http://schemas.openxmlformats.org/presentationml/2006/ole">
            <mc:AlternateContent>
              <mc:Choice Requires="v">
                <p:oleObj r:id="rId4" imgH="5252619" imgW="4058353" progId="AcroExch.Document.DC" spid="_x0000_s1">
                  <p:embed/>
                </p:oleObj>
              </mc:Choice>
              <mc:Fallback>
                <p:oleObj r:id="rId5" imgH="5252619" imgW="4058353" progId="AcroExch.Document.DC">
                  <p:embed/>
                  <p:pic>
                    <p:nvPicPr>
                      <p:cNvPr id="167" name="Google Shape;167;p1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0"/>
                        <a:ext cx="4058353" cy="5252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Google Shape;168;p11"/>
          <p:cNvGraphicFramePr/>
          <p:nvPr/>
        </p:nvGraphicFramePr>
        <p:xfrm>
          <a:off x="8157533" y="1636295"/>
          <a:ext cx="4034467" cy="5221705"/>
        </p:xfrm>
        <a:graphic>
          <a:graphicData uri="http://schemas.openxmlformats.org/presentationml/2006/ole">
            <mc:AlternateContent>
              <mc:Choice Requires="v">
                <p:oleObj r:id="rId7" imgH="5221705" imgW="4034467" progId="AcroExch.Document.DC" spid="_x0000_s2">
                  <p:embed/>
                </p:oleObj>
              </mc:Choice>
              <mc:Fallback>
                <p:oleObj r:id="rId8" imgH="5221705" imgW="4034467" progId="AcroExch.Document.DC">
                  <p:embed/>
                  <p:pic>
                    <p:nvPicPr>
                      <p:cNvPr id="168" name="Google Shape;168;p11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157533" y="1636295"/>
                        <a:ext cx="4034467" cy="5221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Google Shape;169;p11"/>
          <p:cNvGraphicFramePr/>
          <p:nvPr/>
        </p:nvGraphicFramePr>
        <p:xfrm>
          <a:off x="4060219" y="980010"/>
          <a:ext cx="4088565" cy="5291721"/>
        </p:xfrm>
        <a:graphic>
          <a:graphicData uri="http://schemas.openxmlformats.org/presentationml/2006/ole">
            <mc:AlternateContent>
              <mc:Choice Requires="v">
                <p:oleObj r:id="rId10" imgH="5291721" imgW="4088565" progId="AcroExch.Document.DC" spid="_x0000_s3">
                  <p:embed/>
                </p:oleObj>
              </mc:Choice>
              <mc:Fallback>
                <p:oleObj r:id="rId11" imgH="5291721" imgW="4088565" progId="AcroExch.Document.DC">
                  <p:embed/>
                  <p:pic>
                    <p:nvPicPr>
                      <p:cNvPr id="169" name="Google Shape;169;p11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060219" y="980010"/>
                        <a:ext cx="4088565" cy="5291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97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0b627327a_1_0"/>
          <p:cNvSpPr txBox="1"/>
          <p:nvPr>
            <p:ph type="title"/>
          </p:nvPr>
        </p:nvSpPr>
        <p:spPr>
          <a:xfrm>
            <a:off x="339600" y="365125"/>
            <a:ext cx="5254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anklin Gothic"/>
              <a:buNone/>
            </a:pPr>
            <a:r>
              <a:rPr b="1" lang="en-US" sz="5700"/>
              <a:t>What is AVID?</a:t>
            </a:r>
            <a:r>
              <a:rPr lang="en-US" sz="5700"/>
              <a:t> </a:t>
            </a:r>
            <a:endParaRPr sz="5700"/>
          </a:p>
        </p:txBody>
      </p:sp>
      <p:sp>
        <p:nvSpPr>
          <p:cNvPr id="182" name="Google Shape;182;g110b627327a_1_0"/>
          <p:cNvSpPr txBox="1"/>
          <p:nvPr>
            <p:ph idx="1" type="body"/>
          </p:nvPr>
        </p:nvSpPr>
        <p:spPr>
          <a:xfrm>
            <a:off x="339600" y="1777200"/>
            <a:ext cx="48111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26390" lvl="1" marL="742950" rtl="0" algn="l">
              <a:spcBef>
                <a:spcPts val="640"/>
              </a:spcBef>
              <a:spcAft>
                <a:spcPts val="0"/>
              </a:spcAft>
              <a:buSzPct val="100000"/>
              <a:buFont typeface="Calibri"/>
              <a:buChar char="▪"/>
            </a:pPr>
            <a:r>
              <a:rPr lang="en-US" sz="12800" u="sng"/>
              <a:t>A</a:t>
            </a:r>
            <a:r>
              <a:rPr lang="en-US" sz="12800"/>
              <a:t>dvancement   			</a:t>
            </a:r>
            <a:r>
              <a:rPr lang="en-US" sz="12800" u="sng"/>
              <a:t>V</a:t>
            </a:r>
            <a:r>
              <a:rPr lang="en-US" sz="12800"/>
              <a:t>ia                              </a:t>
            </a:r>
            <a:r>
              <a:rPr lang="en-US" sz="12800" u="sng"/>
              <a:t>I</a:t>
            </a:r>
            <a:r>
              <a:rPr lang="en-US" sz="12800"/>
              <a:t>ndividual   		</a:t>
            </a:r>
            <a:r>
              <a:rPr lang="en-US" sz="12800" u="sng"/>
              <a:t>D</a:t>
            </a:r>
            <a:r>
              <a:rPr lang="en-US" sz="12800"/>
              <a:t>etermination</a:t>
            </a:r>
            <a:endParaRPr sz="12800"/>
          </a:p>
          <a:p>
            <a:pPr indent="0" lvl="0" marL="685783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2800"/>
          </a:p>
          <a:p>
            <a:pPr indent="-326390" lvl="1" marL="742950" rtl="0" algn="l">
              <a:spcBef>
                <a:spcPts val="640"/>
              </a:spcBef>
              <a:spcAft>
                <a:spcPts val="0"/>
              </a:spcAft>
              <a:buSzPct val="100000"/>
              <a:buFont typeface="Calibri"/>
              <a:buChar char="▪"/>
            </a:pPr>
            <a:r>
              <a:rPr lang="en-US" sz="12800"/>
              <a:t>UC/CSU Approved elective Course</a:t>
            </a:r>
            <a:endParaRPr sz="12800"/>
          </a:p>
          <a:p>
            <a:pPr indent="-326390" lvl="1" marL="742950" rtl="0" algn="l">
              <a:spcBef>
                <a:spcPts val="640"/>
              </a:spcBef>
              <a:spcAft>
                <a:spcPts val="0"/>
              </a:spcAft>
              <a:buSzPct val="100000"/>
              <a:buFont typeface="Calibri"/>
              <a:buChar char="▪"/>
            </a:pPr>
            <a:r>
              <a:rPr lang="en-US" sz="12800"/>
              <a:t>A </a:t>
            </a:r>
            <a:r>
              <a:rPr lang="en-US" sz="12800"/>
              <a:t>schoolwide</a:t>
            </a:r>
            <a:r>
              <a:rPr lang="en-US" sz="12800"/>
              <a:t> college readiness system</a:t>
            </a:r>
            <a:endParaRPr sz="12800"/>
          </a:p>
          <a:p>
            <a:pPr indent="-326390" lvl="1" marL="742950" rtl="0" algn="l">
              <a:spcBef>
                <a:spcPts val="640"/>
              </a:spcBef>
              <a:spcAft>
                <a:spcPts val="0"/>
              </a:spcAft>
              <a:buSzPct val="100000"/>
              <a:buFont typeface="Calibri"/>
              <a:buChar char="▪"/>
            </a:pPr>
            <a:r>
              <a:rPr lang="en-US" sz="12800"/>
              <a:t>Direct support for </a:t>
            </a:r>
            <a:r>
              <a:rPr lang="en-US" sz="12800"/>
              <a:t>college bound students</a:t>
            </a:r>
            <a:endParaRPr sz="12800">
              <a:solidFill>
                <a:srgbClr val="9D3393"/>
              </a:solidFill>
            </a:endParaRPr>
          </a:p>
          <a:p>
            <a:pPr indent="0" lvl="0" marL="114297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B4CA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1" marL="457200" rtl="0" algn="l">
              <a:spcBef>
                <a:spcPts val="640"/>
              </a:spcBef>
              <a:spcAft>
                <a:spcPts val="0"/>
              </a:spcAft>
              <a:buClr>
                <a:srgbClr val="57B125"/>
              </a:buClr>
              <a:buSzPct val="80000"/>
              <a:buNone/>
            </a:pPr>
            <a:r>
              <a:t/>
            </a:r>
            <a:endParaRPr sz="3200"/>
          </a:p>
        </p:txBody>
      </p:sp>
      <p:sp>
        <p:nvSpPr>
          <p:cNvPr id="183" name="Google Shape;183;g110b627327a_1_0"/>
          <p:cNvSpPr txBox="1"/>
          <p:nvPr>
            <p:ph idx="12" type="sldNum"/>
          </p:nvPr>
        </p:nvSpPr>
        <p:spPr>
          <a:xfrm>
            <a:off x="11480800" y="6356354"/>
            <a:ext cx="365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g110b627327a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9675" y="0"/>
            <a:ext cx="4862724" cy="19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10b627327a_1_0"/>
          <p:cNvSpPr txBox="1"/>
          <p:nvPr/>
        </p:nvSpPr>
        <p:spPr>
          <a:xfrm>
            <a:off x="6018425" y="2056450"/>
            <a:ext cx="5834400" cy="46356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50">
                <a:solidFill>
                  <a:srgbClr val="22293D"/>
                </a:solidFill>
                <a:latin typeface="Calibri"/>
                <a:ea typeface="Calibri"/>
                <a:cs typeface="Calibri"/>
                <a:sym typeface="Calibri"/>
              </a:rPr>
              <a:t>AVID Student Profile</a:t>
            </a:r>
            <a:endParaRPr b="1" sz="2050">
              <a:solidFill>
                <a:srgbClr val="2229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50">
                <a:solidFill>
                  <a:srgbClr val="2229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050">
              <a:solidFill>
                <a:srgbClr val="2229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22293D"/>
              </a:buClr>
              <a:buSzPts val="2050"/>
              <a:buFont typeface="Calibri"/>
              <a:buChar char="●"/>
            </a:pPr>
            <a:r>
              <a:rPr lang="en-US" sz="2050">
                <a:solidFill>
                  <a:srgbClr val="22293D"/>
                </a:solidFill>
                <a:latin typeface="Calibri"/>
                <a:ea typeface="Calibri"/>
                <a:cs typeface="Calibri"/>
                <a:sym typeface="Calibri"/>
              </a:rPr>
              <a:t>GPA of 2.0 to 3.5.</a:t>
            </a:r>
            <a:endParaRPr sz="2050">
              <a:solidFill>
                <a:srgbClr val="2229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93D"/>
              </a:buClr>
              <a:buSzPts val="2050"/>
              <a:buFont typeface="Calibri"/>
              <a:buChar char="●"/>
            </a:pPr>
            <a:r>
              <a:rPr lang="en-US" sz="2050">
                <a:solidFill>
                  <a:srgbClr val="22293D"/>
                </a:solidFill>
                <a:latin typeface="Calibri"/>
                <a:ea typeface="Calibri"/>
                <a:cs typeface="Calibri"/>
                <a:sym typeface="Calibri"/>
              </a:rPr>
              <a:t>Come from an “underrepresented” group.</a:t>
            </a:r>
            <a:endParaRPr sz="2050">
              <a:solidFill>
                <a:srgbClr val="2229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70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93D"/>
              </a:buClr>
              <a:buSzPts val="1550"/>
              <a:buFont typeface="Calibri"/>
              <a:buChar char="○"/>
            </a:pPr>
            <a:r>
              <a:rPr lang="en-US" sz="1550">
                <a:solidFill>
                  <a:srgbClr val="22293D"/>
                </a:solidFill>
                <a:latin typeface="Calibri"/>
                <a:ea typeface="Calibri"/>
                <a:cs typeface="Calibri"/>
                <a:sym typeface="Calibri"/>
              </a:rPr>
              <a:t>First Generation to College</a:t>
            </a:r>
            <a:endParaRPr sz="1550">
              <a:solidFill>
                <a:srgbClr val="2229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70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93D"/>
              </a:buClr>
              <a:buSzPts val="1550"/>
              <a:buFont typeface="Calibri"/>
              <a:buChar char="○"/>
            </a:pPr>
            <a:r>
              <a:rPr lang="en-US" sz="1550">
                <a:solidFill>
                  <a:srgbClr val="22293D"/>
                </a:solidFill>
                <a:latin typeface="Calibri"/>
                <a:ea typeface="Calibri"/>
                <a:cs typeface="Calibri"/>
                <a:sym typeface="Calibri"/>
              </a:rPr>
              <a:t>Low Income Family</a:t>
            </a:r>
            <a:endParaRPr sz="1550">
              <a:solidFill>
                <a:srgbClr val="2229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70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93D"/>
              </a:buClr>
              <a:buSzPts val="1550"/>
              <a:buFont typeface="Calibri"/>
              <a:buChar char="○"/>
            </a:pPr>
            <a:r>
              <a:rPr lang="en-US" sz="1550">
                <a:solidFill>
                  <a:srgbClr val="22293D"/>
                </a:solidFill>
                <a:latin typeface="Calibri"/>
                <a:ea typeface="Calibri"/>
                <a:cs typeface="Calibri"/>
                <a:sym typeface="Calibri"/>
              </a:rPr>
              <a:t>Special Circumstances</a:t>
            </a:r>
            <a:endParaRPr sz="1550">
              <a:solidFill>
                <a:srgbClr val="2229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93D"/>
              </a:buClr>
              <a:buSzPts val="2050"/>
              <a:buFont typeface="Calibri"/>
              <a:buChar char="●"/>
            </a:pPr>
            <a:r>
              <a:rPr lang="en-US" sz="2050">
                <a:solidFill>
                  <a:srgbClr val="22293D"/>
                </a:solidFill>
                <a:latin typeface="Calibri"/>
                <a:ea typeface="Calibri"/>
                <a:cs typeface="Calibri"/>
                <a:sym typeface="Calibri"/>
              </a:rPr>
              <a:t>Able to complete four-year university requirements prior to graduation.</a:t>
            </a:r>
            <a:endParaRPr sz="2050">
              <a:solidFill>
                <a:srgbClr val="2229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93D"/>
              </a:buClr>
              <a:buSzPts val="2050"/>
              <a:buFont typeface="Calibri"/>
              <a:buChar char="●"/>
            </a:pPr>
            <a:r>
              <a:rPr lang="en-US" sz="2050">
                <a:solidFill>
                  <a:srgbClr val="22293D"/>
                </a:solidFill>
                <a:latin typeface="Calibri"/>
                <a:ea typeface="Calibri"/>
                <a:cs typeface="Calibri"/>
                <a:sym typeface="Calibri"/>
              </a:rPr>
              <a:t>Hard working have a positive attitude, and be collaborative in nature.</a:t>
            </a:r>
            <a:endParaRPr sz="2050">
              <a:solidFill>
                <a:srgbClr val="2229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93D"/>
              </a:buClr>
              <a:buSzPts val="2050"/>
              <a:buFont typeface="Calibri"/>
              <a:buChar char="●"/>
            </a:pPr>
            <a:r>
              <a:rPr lang="en-US" sz="2050">
                <a:solidFill>
                  <a:srgbClr val="22293D"/>
                </a:solidFill>
                <a:latin typeface="Calibri"/>
                <a:ea typeface="Calibri"/>
                <a:cs typeface="Calibri"/>
                <a:sym typeface="Calibri"/>
              </a:rPr>
              <a:t>Need support in rigorous courses (H, AP,IB, Dual-Enrollment)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0b627327a_1_126"/>
          <p:cNvSpPr txBox="1"/>
          <p:nvPr>
            <p:ph type="title"/>
          </p:nvPr>
        </p:nvSpPr>
        <p:spPr>
          <a:xfrm>
            <a:off x="518825" y="212725"/>
            <a:ext cx="8122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anklin Gothic"/>
              <a:buNone/>
            </a:pPr>
            <a:r>
              <a:rPr b="1" lang="en-US" sz="5600"/>
              <a:t>How AVID Works</a:t>
            </a:r>
            <a:endParaRPr b="1" sz="5600"/>
          </a:p>
        </p:txBody>
      </p:sp>
      <p:sp>
        <p:nvSpPr>
          <p:cNvPr id="192" name="Google Shape;192;g110b627327a_1_126"/>
          <p:cNvSpPr txBox="1"/>
          <p:nvPr>
            <p:ph idx="1" type="body"/>
          </p:nvPr>
        </p:nvSpPr>
        <p:spPr>
          <a:xfrm>
            <a:off x="424875" y="1272025"/>
            <a:ext cx="11379300" cy="60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693" lvl="0" marL="22859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2D2B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rgbClr val="2D2D2B"/>
                </a:solidFill>
              </a:rPr>
              <a:t>Teaches content-specific strategies</a:t>
            </a:r>
            <a:r>
              <a:rPr lang="en-US" sz="2400">
                <a:solidFill>
                  <a:srgbClr val="2D2D2B"/>
                </a:solidFill>
              </a:rPr>
              <a:t> for reading, writing, thinking, and speaking</a:t>
            </a:r>
            <a:endParaRPr sz="2400">
              <a:solidFill>
                <a:srgbClr val="2D2D2B"/>
              </a:solidFill>
            </a:endParaRPr>
          </a:p>
          <a:p>
            <a:pPr indent="-32258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2D2D2B"/>
              </a:solidFill>
            </a:endParaRPr>
          </a:p>
          <a:p>
            <a:pPr indent="-353060" lvl="0" marL="342900" rtl="0" algn="l">
              <a:spcBef>
                <a:spcPts val="0"/>
              </a:spcBef>
              <a:spcAft>
                <a:spcPts val="0"/>
              </a:spcAft>
              <a:buClr>
                <a:srgbClr val="2D2D2B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rgbClr val="2D2D2B"/>
                </a:solidFill>
              </a:rPr>
              <a:t>Accelerates students </a:t>
            </a:r>
            <a:r>
              <a:rPr lang="en-US" sz="2400">
                <a:solidFill>
                  <a:srgbClr val="2D2D2B"/>
                </a:solidFill>
              </a:rPr>
              <a:t>who have potential into more rigorous courses </a:t>
            </a:r>
            <a:endParaRPr sz="2400">
              <a:solidFill>
                <a:srgbClr val="2D2D2B"/>
              </a:solidFill>
            </a:endParaRPr>
          </a:p>
          <a:p>
            <a:pPr indent="-32258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2D2D2B"/>
              </a:solidFill>
            </a:endParaRPr>
          </a:p>
          <a:p>
            <a:pPr indent="-353060" lvl="0" marL="342900" rtl="0" algn="l">
              <a:spcBef>
                <a:spcPts val="600"/>
              </a:spcBef>
              <a:spcAft>
                <a:spcPts val="0"/>
              </a:spcAft>
              <a:buClr>
                <a:srgbClr val="2D2D2B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rgbClr val="2D2D2B"/>
                </a:solidFill>
              </a:rPr>
              <a:t>Teaches academic and social skills </a:t>
            </a:r>
            <a:r>
              <a:rPr lang="en-US" sz="2400">
                <a:solidFill>
                  <a:srgbClr val="2D2D2B"/>
                </a:solidFill>
              </a:rPr>
              <a:t>not targeted in other classes</a:t>
            </a:r>
            <a:endParaRPr sz="2400">
              <a:solidFill>
                <a:srgbClr val="2D2D2B"/>
              </a:solidFill>
            </a:endParaRPr>
          </a:p>
          <a:p>
            <a:pPr indent="-32258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2D2D2B"/>
              </a:solidFill>
            </a:endParaRPr>
          </a:p>
          <a:p>
            <a:pPr indent="-353060" lvl="0" marL="342900" rtl="0" algn="l">
              <a:spcBef>
                <a:spcPts val="600"/>
              </a:spcBef>
              <a:spcAft>
                <a:spcPts val="0"/>
              </a:spcAft>
              <a:buClr>
                <a:srgbClr val="2D2D2B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rgbClr val="2D2D2B"/>
                </a:solidFill>
              </a:rPr>
              <a:t>Provides intensive support </a:t>
            </a:r>
            <a:r>
              <a:rPr lang="en-US" sz="2400">
                <a:solidFill>
                  <a:srgbClr val="2D2D2B"/>
                </a:solidFill>
              </a:rPr>
              <a:t>with in-class tutors and a strong student/teacher relationship</a:t>
            </a:r>
            <a:endParaRPr sz="2400">
              <a:solidFill>
                <a:srgbClr val="2D2D2B"/>
              </a:solidFill>
            </a:endParaRPr>
          </a:p>
          <a:p>
            <a:pPr indent="-32258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2D2D2B"/>
              </a:solidFill>
            </a:endParaRPr>
          </a:p>
          <a:p>
            <a:pPr indent="-353060" lvl="0" marL="342900" rtl="0" algn="l">
              <a:spcBef>
                <a:spcPts val="600"/>
              </a:spcBef>
              <a:spcAft>
                <a:spcPts val="0"/>
              </a:spcAft>
              <a:buClr>
                <a:srgbClr val="2D2D2B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rgbClr val="2D2D2B"/>
                </a:solidFill>
              </a:rPr>
              <a:t>Develops a sense of hope </a:t>
            </a:r>
            <a:r>
              <a:rPr lang="en-US" sz="2400">
                <a:solidFill>
                  <a:srgbClr val="2D2D2B"/>
                </a:solidFill>
              </a:rPr>
              <a:t>and </a:t>
            </a:r>
            <a:r>
              <a:rPr b="1" lang="en-US" sz="2400">
                <a:solidFill>
                  <a:srgbClr val="2D2D2B"/>
                </a:solidFill>
              </a:rPr>
              <a:t>personal achievement</a:t>
            </a:r>
            <a:r>
              <a:rPr lang="en-US" sz="2400">
                <a:solidFill>
                  <a:srgbClr val="2D2D2B"/>
                </a:solidFill>
              </a:rPr>
              <a:t> gained through </a:t>
            </a:r>
            <a:r>
              <a:rPr b="1" lang="en-US" sz="2400">
                <a:solidFill>
                  <a:srgbClr val="2D2D2B"/>
                </a:solidFill>
              </a:rPr>
              <a:t>hard work </a:t>
            </a:r>
            <a:r>
              <a:rPr lang="en-US" sz="2400">
                <a:solidFill>
                  <a:srgbClr val="2D2D2B"/>
                </a:solidFill>
              </a:rPr>
              <a:t>and </a:t>
            </a:r>
            <a:r>
              <a:rPr b="1" lang="en-US" sz="2400">
                <a:solidFill>
                  <a:srgbClr val="2D2D2B"/>
                </a:solidFill>
              </a:rPr>
              <a:t>determination</a:t>
            </a:r>
            <a:endParaRPr b="1" sz="2400">
              <a:solidFill>
                <a:srgbClr val="2D2D2B"/>
              </a:solidFill>
            </a:endParaRPr>
          </a:p>
          <a:p>
            <a:pPr indent="-32258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"/>
              <a:buFont typeface="Noto Sans Symbols"/>
              <a:buNone/>
            </a:pPr>
            <a:r>
              <a:t/>
            </a:r>
            <a:endParaRPr sz="100">
              <a:solidFill>
                <a:srgbClr val="2D2D2B"/>
              </a:solidFill>
            </a:endParaRPr>
          </a:p>
          <a:p>
            <a:pPr indent="-266693" lvl="0" marL="228593" rtl="0" algn="l">
              <a:spcBef>
                <a:spcPts val="600"/>
              </a:spcBef>
              <a:spcAft>
                <a:spcPts val="0"/>
              </a:spcAft>
              <a:buClr>
                <a:srgbClr val="2D2D2B"/>
              </a:buClr>
              <a:buSzPts val="2400"/>
              <a:buChar char="▪"/>
            </a:pPr>
            <a:r>
              <a:rPr b="1" lang="en-US" sz="2400">
                <a:solidFill>
                  <a:srgbClr val="2D2D2B"/>
                </a:solidFill>
              </a:rPr>
              <a:t>Creates a positive peer group </a:t>
            </a:r>
            <a:r>
              <a:rPr lang="en-US" sz="2400">
                <a:solidFill>
                  <a:srgbClr val="2D2D2B"/>
                </a:solidFill>
              </a:rPr>
              <a:t>for students</a:t>
            </a:r>
            <a:endParaRPr sz="2400">
              <a:solidFill>
                <a:srgbClr val="2D2D2B"/>
              </a:solidFill>
            </a:endParaRPr>
          </a:p>
          <a:p>
            <a:pPr indent="-32258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2D2D2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latin typeface="Libre Franklin"/>
                <a:ea typeface="Libre Franklin"/>
                <a:cs typeface="Libre Franklin"/>
                <a:sym typeface="Libre Franklin"/>
              </a:rPr>
              <a:t>For more information email 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latin typeface="Libre Franklin"/>
                <a:ea typeface="Libre Franklin"/>
                <a:cs typeface="Libre Franklin"/>
                <a:sym typeface="Libre Franklin"/>
              </a:rPr>
              <a:t>Lesley Nedwick</a:t>
            </a:r>
            <a:r>
              <a:rPr lang="en-US" sz="2400">
                <a:solidFill>
                  <a:srgbClr val="2B4CA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400" u="sng">
                <a:solidFill>
                  <a:srgbClr val="0000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lesleynedwick</a:t>
            </a:r>
            <a:r>
              <a:rPr lang="en-US" sz="2400" u="sng">
                <a:solidFill>
                  <a:srgbClr val="0000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@conejousd.org</a:t>
            </a:r>
            <a:r>
              <a:rPr lang="en-US" sz="2400">
                <a:solidFill>
                  <a:srgbClr val="2B4CA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400">
                <a:latin typeface="Libre Franklin"/>
                <a:ea typeface="Libre Franklin"/>
                <a:cs typeface="Libre Franklin"/>
                <a:sym typeface="Libre Franklin"/>
              </a:rPr>
              <a:t>or 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latin typeface="Libre Franklin"/>
                <a:ea typeface="Libre Franklin"/>
                <a:cs typeface="Libre Franklin"/>
                <a:sym typeface="Libre Franklin"/>
              </a:rPr>
              <a:t>Edith Cortes (español) </a:t>
            </a:r>
            <a:r>
              <a:rPr lang="en-US" sz="2400" u="sng">
                <a:solidFill>
                  <a:srgbClr val="0000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ecortes@conejousd.org</a:t>
            </a:r>
            <a:r>
              <a:rPr lang="en-US" sz="2400">
                <a:solidFill>
                  <a:srgbClr val="2B4CA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D2D2B"/>
              </a:solidFill>
            </a:endParaRPr>
          </a:p>
          <a:p>
            <a:pPr indent="-1651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2B4CA8"/>
              </a:solidFill>
            </a:endParaRPr>
          </a:p>
        </p:txBody>
      </p:sp>
      <p:sp>
        <p:nvSpPr>
          <p:cNvPr id="193" name="Google Shape;193;g110b627327a_1_126"/>
          <p:cNvSpPr txBox="1"/>
          <p:nvPr>
            <p:ph idx="12" type="sldNum"/>
          </p:nvPr>
        </p:nvSpPr>
        <p:spPr>
          <a:xfrm>
            <a:off x="11480800" y="6356354"/>
            <a:ext cx="365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4" name="Google Shape;194;g110b627327a_1_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50925" y="5884399"/>
            <a:ext cx="1436300" cy="9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idx="1" type="body"/>
          </p:nvPr>
        </p:nvSpPr>
        <p:spPr>
          <a:xfrm>
            <a:off x="1637375" y="1035325"/>
            <a:ext cx="6451800" cy="55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NPHS offers specific specialized academic programs to meet the needs of all students.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Students with individual education plans (IEPs) will work with their middle school case managers to determine appropriate course placement for grade 9.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Your child’s IEP “transition” meeting will determine appropriate classes. The counselor will make schedule changes as needed based on the IEP transition meeting.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1" name="Google Shape;201;p13"/>
          <p:cNvSpPr txBox="1"/>
          <p:nvPr>
            <p:ph type="title"/>
          </p:nvPr>
        </p:nvSpPr>
        <p:spPr>
          <a:xfrm>
            <a:off x="1006325" y="-10187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Inclusive Academic Offerings</a:t>
            </a:r>
            <a:endParaRPr b="1" u="sng"/>
          </a:p>
        </p:txBody>
      </p:sp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4125" y="1223825"/>
            <a:ext cx="4034025" cy="20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352" y="47969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>
            <p:ph idx="1" type="body"/>
          </p:nvPr>
        </p:nvSpPr>
        <p:spPr>
          <a:xfrm>
            <a:off x="414069" y="940434"/>
            <a:ext cx="11611154" cy="55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400"/>
              <a:t>The Registration Instructions: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B or above final grade in </a:t>
            </a:r>
            <a:r>
              <a:rPr i="1" lang="en-US" sz="2400"/>
              <a:t>current honors course</a:t>
            </a:r>
            <a:r>
              <a:rPr lang="en-US" sz="2400"/>
              <a:t> to move to the next honors course </a:t>
            </a:r>
            <a:r>
              <a:rPr b="1" lang="en-US" sz="2400"/>
              <a:t>OR</a:t>
            </a:r>
            <a:r>
              <a:rPr lang="en-US" sz="2400"/>
              <a:t>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Academic Waiver Form 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A as a final grade in </a:t>
            </a:r>
            <a:r>
              <a:rPr i="1" lang="en-US" sz="2400"/>
              <a:t>current CP course </a:t>
            </a:r>
            <a:r>
              <a:rPr lang="en-US" sz="2400"/>
              <a:t>to take the next level honors course </a:t>
            </a:r>
            <a:r>
              <a:rPr b="1" lang="en-US" sz="2400"/>
              <a:t>OR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Academic Waiver Form 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400"/>
              <a:t>The Reality: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Even if a student meets the </a:t>
            </a:r>
            <a:r>
              <a:rPr i="1" lang="en-US" sz="2400"/>
              <a:t>minimum</a:t>
            </a:r>
            <a:r>
              <a:rPr lang="en-US" sz="2400"/>
              <a:t> requirements to enroll in an honors class it does not mean that doing so is </a:t>
            </a:r>
            <a:r>
              <a:rPr i="1" lang="en-US" sz="2400"/>
              <a:t>ideal</a:t>
            </a:r>
            <a:r>
              <a:rPr lang="en-US" sz="2400"/>
              <a:t>. Some important things for students and parents to consider are: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/>
              <a:t>Is the student genuinely interested in the subject?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/>
              <a:t>Is the subject an inherent strength for the student?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/>
              <a:t>Does the student have the work ethic required for success in an honors class?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/>
              <a:t>Does the student have the time to devote to the honors class?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/>
              <a:t>Does the student ask questions/seek assistance/attend school-based tutoring? </a:t>
            </a:r>
            <a:endParaRPr/>
          </a:p>
          <a:p>
            <a:pPr indent="-3276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400"/>
              <a:t>If the answer to even ONE of these aspects is NO, honors may not be the best placement! Your student’s current teachers/counselors are the best source of accurate information for these considerations.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10" name="Google Shape;210;p14"/>
          <p:cNvSpPr txBox="1"/>
          <p:nvPr>
            <p:ph type="title"/>
          </p:nvPr>
        </p:nvSpPr>
        <p:spPr>
          <a:xfrm>
            <a:off x="997699" y="155275"/>
            <a:ext cx="10515600" cy="6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 u="sng"/>
              <a:t>Honors/AP/IB</a:t>
            </a:r>
            <a:endParaRPr b="1" sz="2800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" y="75287"/>
            <a:ext cx="6070950" cy="670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7756" y="75275"/>
            <a:ext cx="5388519" cy="67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5"/>
          <p:cNvSpPr/>
          <p:nvPr/>
        </p:nvSpPr>
        <p:spPr>
          <a:xfrm>
            <a:off x="5210000" y="2900950"/>
            <a:ext cx="2043600" cy="163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H/AP/IB Math Sequence</a:t>
            </a:r>
            <a:endParaRPr/>
          </a:p>
        </p:txBody>
      </p:sp>
      <p:sp>
        <p:nvSpPr>
          <p:cNvPr id="219" name="Google Shape;219;p15"/>
          <p:cNvSpPr/>
          <p:nvPr/>
        </p:nvSpPr>
        <p:spPr>
          <a:xfrm>
            <a:off x="5066641" y="929275"/>
            <a:ext cx="1899000" cy="1634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 Math Sequence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16"/>
          <p:cNvGraphicFramePr/>
          <p:nvPr/>
        </p:nvGraphicFramePr>
        <p:xfrm>
          <a:off x="3059723" y="8791"/>
          <a:ext cx="9132277" cy="6849209"/>
        </p:xfrm>
        <a:graphic>
          <a:graphicData uri="http://schemas.openxmlformats.org/presentationml/2006/ole">
            <mc:AlternateContent>
              <mc:Choice Requires="v">
                <p:oleObj r:id="rId4" imgH="6849209" imgW="9132277" progId="AcroExch.Document.DC" spid="_x0000_s1">
                  <p:embed/>
                </p:oleObj>
              </mc:Choice>
              <mc:Fallback>
                <p:oleObj r:id="rId5" imgH="6849209" imgW="9132277" progId="AcroExch.Document.DC">
                  <p:embed/>
                  <p:pic>
                    <p:nvPicPr>
                      <p:cNvPr id="225" name="Google Shape;225;p1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59723" y="8791"/>
                        <a:ext cx="9132277" cy="6849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" name="Google Shape;226;p16"/>
          <p:cNvSpPr/>
          <p:nvPr/>
        </p:nvSpPr>
        <p:spPr>
          <a:xfrm>
            <a:off x="327353" y="619521"/>
            <a:ext cx="2239629" cy="1695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Sequence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853" y="656515"/>
            <a:ext cx="1153477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258793" y="1635270"/>
            <a:ext cx="6866625" cy="40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/>
              <a:t>Mrs. Choi: </a:t>
            </a:r>
            <a:r>
              <a:rPr lang="en-US" sz="3200"/>
              <a:t>A-Da</a:t>
            </a:r>
            <a:endParaRPr/>
          </a:p>
          <a:p>
            <a:pPr indent="-228594" lvl="0" marL="22859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/>
              <a:t>Ms. Coleman</a:t>
            </a:r>
            <a:r>
              <a:rPr lang="en-US" sz="3200"/>
              <a:t>: De-I</a:t>
            </a:r>
            <a:endParaRPr/>
          </a:p>
          <a:p>
            <a:pPr indent="-228594" lvl="0" marL="22859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/>
              <a:t>Mrs. Nedwick: </a:t>
            </a:r>
            <a:r>
              <a:rPr lang="en-US" sz="3200"/>
              <a:t>J-Mo</a:t>
            </a:r>
            <a:endParaRPr/>
          </a:p>
          <a:p>
            <a:pPr indent="-228594" lvl="0" marL="22859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/>
              <a:t>Ms. Cortes</a:t>
            </a:r>
            <a:r>
              <a:rPr lang="en-US" sz="3200"/>
              <a:t>: Mu-Sanc </a:t>
            </a:r>
            <a:r>
              <a:rPr lang="en-US" sz="2400"/>
              <a:t>(and EL/Newcomers)</a:t>
            </a:r>
            <a:endParaRPr sz="2400"/>
          </a:p>
          <a:p>
            <a:pPr indent="-228594" lvl="0" marL="22859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/>
              <a:t>Mr. Napora</a:t>
            </a:r>
            <a:r>
              <a:rPr lang="en-US" sz="3200"/>
              <a:t>: Sand-Z</a:t>
            </a:r>
            <a:endParaRPr/>
          </a:p>
        </p:txBody>
      </p:sp>
      <p:sp>
        <p:nvSpPr>
          <p:cNvPr id="103" name="Google Shape;103;p2"/>
          <p:cNvSpPr txBox="1"/>
          <p:nvPr>
            <p:ph type="title"/>
          </p:nvPr>
        </p:nvSpPr>
        <p:spPr>
          <a:xfrm>
            <a:off x="-272945" y="998854"/>
            <a:ext cx="44958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Calibri"/>
              <a:buNone/>
            </a:pPr>
            <a:r>
              <a:rPr lang="en-US" sz="5400">
                <a:solidFill>
                  <a:srgbClr val="FEFEFE"/>
                </a:solidFill>
              </a:rPr>
              <a:t>         </a:t>
            </a:r>
            <a:r>
              <a:rPr lang="en-US" sz="5300" u="sng">
                <a:solidFill>
                  <a:schemeClr val="hlink"/>
                </a:solidFill>
                <a:hlinkClick r:id="rId3"/>
              </a:rPr>
              <a:t>Counselors</a:t>
            </a:r>
            <a:br>
              <a:rPr lang="en-US" sz="5400"/>
            </a:b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/>
          <p:nvPr/>
        </p:nvSpPr>
        <p:spPr>
          <a:xfrm>
            <a:off x="290207" y="191603"/>
            <a:ext cx="11640124" cy="824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Myths of Summer School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91" lvl="0" marL="34289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heard from my friend/neighbor/stranger that my child NEEDS TO/IS SUPPOSED TO take health/PE/etc. this summer.”</a:t>
            </a:r>
            <a:endParaRPr/>
          </a:p>
          <a:p>
            <a:pPr indent="-215890" lvl="0" marL="34289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FALSE – Students have the opportunity to take 6 classes per year throughout high school, for a possible total of 240 credits…and they need only 230 to graduate.  </a:t>
            </a:r>
            <a:endParaRPr b="1"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890" lvl="0" marL="34289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“I want my child to get ahead and I heard taking math (or some other sequential course) in summer is a good idea.”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FALSE (generally) – Students who compress an entire year of a sequential subject (or one that is a prerequisite for another subject) results in far less time to cover important content. Many students who have chosen to do so struggle in the next sequential/higher level course(s).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SHOULD take summer school??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seek to remediate a course in order to be able to succeed at the next level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need to open a space in order to take a specific class or classes (NOT general electives)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819" y="136281"/>
            <a:ext cx="10480504" cy="392655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 txBox="1"/>
          <p:nvPr/>
        </p:nvSpPr>
        <p:spPr>
          <a:xfrm>
            <a:off x="2409091" y="4503454"/>
            <a:ext cx="9126415" cy="2108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Accelerated Courses (Dual Enrollment) through Moorpark College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Articulated Classes (classes on NPHS campus earn college credit)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Moorpark College Course Registration Procedures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f61df792d_0_11"/>
          <p:cNvSpPr txBox="1"/>
          <p:nvPr>
            <p:ph type="title"/>
          </p:nvPr>
        </p:nvSpPr>
        <p:spPr>
          <a:xfrm>
            <a:off x="838200" y="524075"/>
            <a:ext cx="10515600" cy="1187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/>
              <a:t>Career Pathways </a:t>
            </a:r>
            <a:endParaRPr sz="53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1422"/>
              <a:buFont typeface="Arial"/>
              <a:buNone/>
            </a:pPr>
            <a:r>
              <a:rPr lang="en-US" sz="265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https://conejocte.org/nphs/</a:t>
            </a:r>
            <a:endParaRPr sz="2655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33"/>
          </a:p>
        </p:txBody>
      </p:sp>
      <p:pic>
        <p:nvPicPr>
          <p:cNvPr id="252" name="Google Shape;252;g10f61df792d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3250" y="1711775"/>
            <a:ext cx="5671526" cy="48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20"/>
          <p:cNvGraphicFramePr/>
          <p:nvPr/>
        </p:nvGraphicFramePr>
        <p:xfrm>
          <a:off x="6893277" y="0"/>
          <a:ext cx="5298724" cy="6858000"/>
        </p:xfrm>
        <a:graphic>
          <a:graphicData uri="http://schemas.openxmlformats.org/presentationml/2006/ole">
            <mc:AlternateContent>
              <mc:Choice Requires="v">
                <p:oleObj r:id="rId4" imgH="6858000" imgW="5298724" progId="AcroExch.Document.DC" spid="_x0000_s1">
                  <p:embed/>
                </p:oleObj>
              </mc:Choice>
              <mc:Fallback>
                <p:oleObj r:id="rId5" imgH="6858000" imgW="5298724" progId="AcroExch.Document.DC">
                  <p:embed/>
                  <p:pic>
                    <p:nvPicPr>
                      <p:cNvPr id="258" name="Google Shape;258;p2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893277" y="0"/>
                        <a:ext cx="5298724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" name="Google Shape;259;p20"/>
          <p:cNvSpPr/>
          <p:nvPr/>
        </p:nvSpPr>
        <p:spPr>
          <a:xfrm>
            <a:off x="272955" y="680072"/>
            <a:ext cx="6400800" cy="670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decide to take a course off-campus, please read the District policy FIRST: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http://dev.nphs.org/wp-content/uploads/2020/02/Online-Guidelines-2020.pdf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responsible for: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91" lvl="0" marL="34289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the course provider (and making sure the provider is not only accredited but that they issue grades, credits, and an official transcript)</a:t>
            </a:r>
            <a:endParaRPr/>
          </a:p>
          <a:p>
            <a:pPr indent="-215890" lvl="0" marL="34289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91" lvl="0" marL="34289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Paying for any tuition/fees (if there is a cost)</a:t>
            </a:r>
            <a:endParaRPr/>
          </a:p>
          <a:p>
            <a:pPr indent="-215890" lvl="0" marL="34289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91" lvl="0" marL="34289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an official transcript to NPHS after you complete the course (if you want it to be added to your NPHS transcript)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f61df792d_0_20"/>
          <p:cNvSpPr txBox="1"/>
          <p:nvPr>
            <p:ph type="title"/>
          </p:nvPr>
        </p:nvSpPr>
        <p:spPr>
          <a:xfrm>
            <a:off x="4662100" y="336150"/>
            <a:ext cx="7386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00">
                <a:solidFill>
                  <a:srgbClr val="FEFEFE"/>
                </a:solidFill>
                <a:latin typeface="Alegreya"/>
                <a:ea typeface="Alegreya"/>
                <a:cs typeface="Alegreya"/>
                <a:sym typeface="Alegreya"/>
              </a:rPr>
              <a:t>Wellness Center</a:t>
            </a:r>
            <a:endParaRPr b="1" sz="6100">
              <a:solidFill>
                <a:srgbClr val="FEFEFE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66" name="Google Shape;266;g10f61df792d_0_20"/>
          <p:cNvSpPr txBox="1"/>
          <p:nvPr>
            <p:ph idx="1" type="body"/>
          </p:nvPr>
        </p:nvSpPr>
        <p:spPr>
          <a:xfrm>
            <a:off x="5357725" y="1955750"/>
            <a:ext cx="6574200" cy="448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43">
                <a:latin typeface="Oswald"/>
                <a:ea typeface="Oswald"/>
                <a:cs typeface="Oswald"/>
                <a:sym typeface="Oswald"/>
              </a:rPr>
              <a:t>The Wellness Center is intended to establish a support structure on campus focused on student’s mental health development and needs.  There are various supports and services made available from the Wellness Center located in A3.</a:t>
            </a:r>
            <a:endParaRPr sz="3343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g10f61df792d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53414">
            <a:off x="458354" y="328853"/>
            <a:ext cx="2820343" cy="309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0f61df792d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8917">
            <a:off x="1429050" y="3959910"/>
            <a:ext cx="3367024" cy="257260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10f61df792d_0_20"/>
          <p:cNvSpPr txBox="1"/>
          <p:nvPr/>
        </p:nvSpPr>
        <p:spPr>
          <a:xfrm>
            <a:off x="2476250" y="3157575"/>
            <a:ext cx="244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Paige Pensivy </a:t>
            </a:r>
            <a:endParaRPr b="1"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Mental Health Clinician I</a:t>
            </a:r>
            <a:r>
              <a:rPr i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f61df792d_0_27"/>
          <p:cNvSpPr txBox="1"/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00">
                <a:solidFill>
                  <a:srgbClr val="FEFEFE"/>
                </a:solidFill>
                <a:latin typeface="Alegreya"/>
                <a:ea typeface="Alegreya"/>
                <a:cs typeface="Alegreya"/>
                <a:sym typeface="Alegreya"/>
              </a:rPr>
              <a:t>Wellness Center </a:t>
            </a:r>
            <a:endParaRPr sz="3800"/>
          </a:p>
        </p:txBody>
      </p:sp>
      <p:sp>
        <p:nvSpPr>
          <p:cNvPr id="276" name="Google Shape;276;g10f61df792d_0_27"/>
          <p:cNvSpPr txBox="1"/>
          <p:nvPr>
            <p:ph idx="1" type="body"/>
          </p:nvPr>
        </p:nvSpPr>
        <p:spPr>
          <a:xfrm>
            <a:off x="838200" y="1825625"/>
            <a:ext cx="10515600" cy="480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41" u="sng">
                <a:solidFill>
                  <a:schemeClr val="lt1"/>
                </a:solidFill>
              </a:rPr>
              <a:t>Support Service Available </a:t>
            </a:r>
            <a:endParaRPr b="1" sz="3941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41">
                <a:solidFill>
                  <a:schemeClr val="lt1"/>
                </a:solidFill>
              </a:rPr>
              <a:t>Drop-in support</a:t>
            </a:r>
            <a:r>
              <a:rPr lang="en-US" sz="3941"/>
              <a:t> for students needing immediate social-emotional support</a:t>
            </a:r>
            <a:endParaRPr sz="3941"/>
          </a:p>
          <a:p>
            <a:pPr indent="-38504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3941"/>
              <a:t>Self-initiated</a:t>
            </a:r>
            <a:endParaRPr sz="3941"/>
          </a:p>
          <a:p>
            <a:pPr indent="-38504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3941"/>
              <a:t>Teacher recommended</a:t>
            </a:r>
            <a:endParaRPr sz="394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41">
                <a:solidFill>
                  <a:schemeClr val="lt1"/>
                </a:solidFill>
              </a:rPr>
              <a:t>Proactive ongoing individual counseling</a:t>
            </a:r>
            <a:r>
              <a:rPr lang="en-US" sz="3941"/>
              <a:t> sessions to support a student who has an identified mental health risk factor. Referral required</a:t>
            </a:r>
            <a:endParaRPr sz="394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41">
                <a:solidFill>
                  <a:schemeClr val="lt1"/>
                </a:solidFill>
              </a:rPr>
              <a:t>Proactive ongoing small group counseling</a:t>
            </a:r>
            <a:r>
              <a:rPr lang="en-US" sz="3941"/>
              <a:t> sessions to support students who have an identified mental health risk factor. Referral required</a:t>
            </a:r>
            <a:endParaRPr sz="394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41">
                <a:solidFill>
                  <a:schemeClr val="lt1"/>
                </a:solidFill>
              </a:rPr>
              <a:t>Monthly workshops on various topics</a:t>
            </a:r>
            <a:endParaRPr b="1" sz="394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41">
                <a:solidFill>
                  <a:schemeClr val="lt1"/>
                </a:solidFill>
              </a:rPr>
              <a:t>Wellness Thursdays in the Quad: </a:t>
            </a:r>
            <a:r>
              <a:rPr lang="en-US" sz="3941"/>
              <a:t>Monthly topics and mental health awareness activities</a:t>
            </a:r>
            <a:endParaRPr sz="394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41">
                <a:solidFill>
                  <a:schemeClr val="lt1"/>
                </a:solidFill>
              </a:rPr>
              <a:t>Classroom presentations</a:t>
            </a:r>
            <a:endParaRPr b="1" sz="394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g10f61df792d_0_27"/>
          <p:cNvPicPr preferRelativeResize="0"/>
          <p:nvPr/>
        </p:nvPicPr>
        <p:blipFill rotWithShape="1">
          <a:blip r:embed="rId3">
            <a:alphaModFix/>
          </a:blip>
          <a:srcRect b="24129" l="0" r="0" t="21216"/>
          <a:stretch/>
        </p:blipFill>
        <p:spPr>
          <a:xfrm>
            <a:off x="9342275" y="412587"/>
            <a:ext cx="1847850" cy="12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/>
        </p:nvSpPr>
        <p:spPr>
          <a:xfrm>
            <a:off x="2766979" y="0"/>
            <a:ext cx="62865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US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Technology Support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92667"/>
            <a:ext cx="12192000" cy="6265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 txBox="1"/>
          <p:nvPr>
            <p:ph type="title"/>
          </p:nvPr>
        </p:nvSpPr>
        <p:spPr>
          <a:xfrm>
            <a:off x="204107" y="0"/>
            <a:ext cx="265611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NAVIANCE</a:t>
            </a:r>
            <a:endParaRPr/>
          </a:p>
        </p:txBody>
      </p:sp>
      <p:pic>
        <p:nvPicPr>
          <p:cNvPr id="290" name="Google Shape;29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8500" y="3210973"/>
            <a:ext cx="5010150" cy="351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7650" y="1619250"/>
            <a:ext cx="5322039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3226" y="152400"/>
            <a:ext cx="3359824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 txBox="1"/>
          <p:nvPr/>
        </p:nvSpPr>
        <p:spPr>
          <a:xfrm>
            <a:off x="2857499" y="285750"/>
            <a:ext cx="5095263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INTEREST AREAS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 txBox="1"/>
          <p:nvPr/>
        </p:nvSpPr>
        <p:spPr>
          <a:xfrm>
            <a:off x="819849" y="1628513"/>
            <a:ext cx="10552302" cy="4151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Extra/Co-Curricular Participation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5735" lvl="0" marL="20573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Athletics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(must have 2.0 GPA or higher to participate)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5735" lvl="0" marL="20573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100+ Clubs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5735" lvl="0" marL="20573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Program (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orchestra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band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vocal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theater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5735" lvl="0" marL="20573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HONORS,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ADVANCED PLACEMENT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INTERNATIONAL BACCALAUREATE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5735" lvl="0" marL="20573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Arts Technology Academy (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5735" lvl="0" marL="20573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Majors Program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5735" lvl="0" marL="20573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AVID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383" lvl="0" marL="20573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383" lvl="0" marL="20573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/>
          <p:nvPr/>
        </p:nvSpPr>
        <p:spPr>
          <a:xfrm>
            <a:off x="4343400" y="1685925"/>
            <a:ext cx="5442206" cy="4127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Performances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 Information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Dance Team Demo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Counseling FAQs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Panther Athletes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Store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Up for Sports and Clubs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…and much more! </a:t>
            </a:r>
            <a:endParaRPr/>
          </a:p>
        </p:txBody>
      </p:sp>
      <p:sp>
        <p:nvSpPr>
          <p:cNvPr id="306" name="Google Shape;306;p24"/>
          <p:cNvSpPr txBox="1"/>
          <p:nvPr/>
        </p:nvSpPr>
        <p:spPr>
          <a:xfrm>
            <a:off x="3046640" y="684448"/>
            <a:ext cx="6098720" cy="173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PANTHER NIGHT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b="1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STAY TUNED for more information about: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228599" y="545123"/>
            <a:ext cx="11641015" cy="949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 u="sng">
                <a:solidFill>
                  <a:schemeClr val="hlink"/>
                </a:solidFill>
                <a:hlinkClick r:id="rId3"/>
              </a:rPr>
              <a:t>College and Career Center </a:t>
            </a:r>
            <a:br>
              <a:rPr lang="en-US" sz="5400"/>
            </a:b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1193" y="2044611"/>
            <a:ext cx="3279530" cy="2847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7201068" y="5398740"/>
            <a:ext cx="45560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Nick Guerin</a:t>
            </a:r>
            <a:r>
              <a:rPr b="0" i="0" lang="en-US" sz="2000" u="none" cap="none" strike="noStrike">
                <a:solidFill>
                  <a:srgbClr val="2D2D2B"/>
                </a:solidFill>
                <a:latin typeface="Calibri"/>
                <a:ea typeface="Calibri"/>
                <a:cs typeface="Calibri"/>
                <a:sym typeface="Calibri"/>
              </a:rPr>
              <a:t> –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Ed. Coordinator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65971" y="5378847"/>
            <a:ext cx="6675600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Brittany Hong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and Career Center Coordinator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4700" y="1494692"/>
            <a:ext cx="2023092" cy="359660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1617425" y="2284600"/>
            <a:ext cx="6033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/>
          <p:nvPr/>
        </p:nvSpPr>
        <p:spPr>
          <a:xfrm>
            <a:off x="4163409" y="1685925"/>
            <a:ext cx="5622197" cy="348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5"/>
          <p:cNvSpPr txBox="1"/>
          <p:nvPr/>
        </p:nvSpPr>
        <p:spPr>
          <a:xfrm>
            <a:off x="2927577" y="374205"/>
            <a:ext cx="6336846" cy="173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FRESHMAN ORIENTATION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     …</a:t>
            </a:r>
            <a:r>
              <a:rPr b="1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STAY TUNED for upcoming dates for: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5"/>
          <p:cNvSpPr txBox="1"/>
          <p:nvPr/>
        </p:nvSpPr>
        <p:spPr>
          <a:xfrm>
            <a:off x="4163409" y="1907262"/>
            <a:ext cx="6098720" cy="3469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Tours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Mandatory ID Pictures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Pick up: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Pre-purchased P.E. Clothes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 Activity Card Cards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 Books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Spirit Packs (if Purchased ahead of time)</a:t>
            </a:r>
            <a:endParaRPr/>
          </a:p>
        </p:txBody>
      </p:sp>
      <p:sp>
        <p:nvSpPr>
          <p:cNvPr id="315" name="Google Shape;315;p25"/>
          <p:cNvSpPr txBox="1"/>
          <p:nvPr/>
        </p:nvSpPr>
        <p:spPr>
          <a:xfrm>
            <a:off x="2424023" y="5752521"/>
            <a:ext cx="744459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FIRST DAY OF SCHOOL:  August </a:t>
            </a: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24th</a:t>
            </a: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 b="1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"/>
          <p:cNvSpPr txBox="1"/>
          <p:nvPr/>
        </p:nvSpPr>
        <p:spPr>
          <a:xfrm>
            <a:off x="2944536" y="2577517"/>
            <a:ext cx="588907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0" i="0" lang="en-US" sz="36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Visit our counseling webpage for important information</a:t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23000">
              <a:schemeClr val="dk1"/>
            </a:gs>
            <a:gs pos="69000">
              <a:schemeClr val="dk1"/>
            </a:gs>
            <a:gs pos="97000">
              <a:srgbClr val="B28600"/>
            </a:gs>
            <a:gs pos="100000">
              <a:srgbClr val="B286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7"/>
          <p:cNvSpPr/>
          <p:nvPr/>
        </p:nvSpPr>
        <p:spPr>
          <a:xfrm>
            <a:off x="7462157" y="4604657"/>
            <a:ext cx="4492779" cy="15929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FFCC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Garamond"/>
              </a:rPr>
              <a:t>Thanks!</a:t>
            </a:r>
            <a:br>
              <a:rPr b="0" i="0">
                <a:ln cap="flat" cmpd="sng" w="19050">
                  <a:solidFill>
                    <a:srgbClr val="FFCC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Garamond"/>
              </a:rPr>
            </a:br>
            <a:r>
              <a:rPr b="0" i="0">
                <a:ln cap="flat" cmpd="sng" w="19050">
                  <a:solidFill>
                    <a:srgbClr val="FFCC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Garamond"/>
              </a:rPr>
              <a:t>Go Panthers!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999152" y="764212"/>
            <a:ext cx="996845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CVUSD Graduation Requirements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must earn 230 credits and complete at least Algebra 1 in order to meet graduation requirements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classes are 10 credits (6 classes per year = 60 credits total)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019619" y="248496"/>
            <a:ext cx="8153400" cy="6678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Graduation Requirements by Subject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9,10,11,12			             40 credits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(including Algebra 1)		30 credits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Science			             10 credits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					10 credits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					  5 credits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Education			20 credits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History				10 credits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History			10 credits 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Government			               5 credits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Economics Systems		  	  5 credits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 / VPA / World Language		10 credits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Electives					75 credits</a:t>
            </a:r>
            <a:endParaRPr/>
          </a:p>
          <a:p>
            <a:pPr indent="-3047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Total Required Credits:		           230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123093" y="314490"/>
            <a:ext cx="294181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California / California State University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“A-G” Requirements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4" name="Google Shape;134;p6"/>
          <p:cNvGraphicFramePr/>
          <p:nvPr/>
        </p:nvGraphicFramePr>
        <p:xfrm>
          <a:off x="3064903" y="0"/>
          <a:ext cx="9127097" cy="6858000"/>
        </p:xfrm>
        <a:graphic>
          <a:graphicData uri="http://schemas.openxmlformats.org/presentationml/2006/ole">
            <mc:AlternateContent>
              <mc:Choice Requires="v">
                <p:oleObj r:id="rId5" imgH="6858000" imgW="9127097" progId="AcroExch.Document.DC" spid="_x0000_s1">
                  <p:embed/>
                </p:oleObj>
              </mc:Choice>
              <mc:Fallback>
                <p:oleObj r:id="rId6" imgH="6858000" imgW="9127097" progId="AcroExch.Document.DC">
                  <p:embed/>
                  <p:pic>
                    <p:nvPicPr>
                      <p:cNvPr id="134" name="Google Shape;134;p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64903" y="0"/>
                        <a:ext cx="912709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idx="4294967295" type="subTitle"/>
          </p:nvPr>
        </p:nvSpPr>
        <p:spPr>
          <a:xfrm>
            <a:off x="5334000" y="2133600"/>
            <a:ext cx="6007290" cy="4038600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Math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Science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Physical Education (or NP sport)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Health/Careers &amp; Geography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Elective</a:t>
            </a:r>
            <a:endParaRPr/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1" y="2362201"/>
            <a:ext cx="2857500" cy="196215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142" name="Google Shape;142;p7"/>
          <p:cNvSpPr txBox="1"/>
          <p:nvPr/>
        </p:nvSpPr>
        <p:spPr>
          <a:xfrm>
            <a:off x="464697" y="529655"/>
            <a:ext cx="11407515" cy="83099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Freshmen are required to take SIX CLASSES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8"/>
          <p:cNvGraphicFramePr/>
          <p:nvPr/>
        </p:nvGraphicFramePr>
        <p:xfrm>
          <a:off x="1636295" y="0"/>
          <a:ext cx="8855242" cy="6842687"/>
        </p:xfrm>
        <a:graphic>
          <a:graphicData uri="http://schemas.openxmlformats.org/presentationml/2006/ole">
            <mc:AlternateContent>
              <mc:Choice Requires="v">
                <p:oleObj r:id="rId4" imgH="6842687" imgW="8855242" progId="AcroExch.Document.DC" spid="_x0000_s1">
                  <p:embed/>
                </p:oleObj>
              </mc:Choice>
              <mc:Fallback>
                <p:oleObj r:id="rId5" imgH="6842687" imgW="8855242" progId="AcroExch.Document.DC">
                  <p:embed/>
                  <p:pic>
                    <p:nvPicPr>
                      <p:cNvPr id="148" name="Google Shape;148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36295" y="0"/>
                        <a:ext cx="8855242" cy="684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p9"/>
          <p:cNvGraphicFramePr/>
          <p:nvPr/>
        </p:nvGraphicFramePr>
        <p:xfrm>
          <a:off x="1629429" y="0"/>
          <a:ext cx="8875059" cy="6858000"/>
        </p:xfrm>
        <a:graphic>
          <a:graphicData uri="http://schemas.openxmlformats.org/presentationml/2006/ole">
            <mc:AlternateContent>
              <mc:Choice Requires="v">
                <p:oleObj r:id="rId4" imgH="6858000" imgW="8875059" progId="AcroExch.Document.DC" spid="_x0000_s1">
                  <p:embed/>
                </p:oleObj>
              </mc:Choice>
              <mc:Fallback>
                <p:oleObj r:id="rId5" imgH="6858000" imgW="8875059" progId="AcroExch.Document.DC">
                  <p:embed/>
                  <p:pic>
                    <p:nvPicPr>
                      <p:cNvPr id="154" name="Google Shape;154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29429" y="0"/>
                        <a:ext cx="8875059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2020-02-07T18:29:46Z</dcterms:created>
  <dc:creator>Napora, Richard</dc:creator>
</cp:coreProperties>
</file>